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62" r:id="rId4"/>
    <p:sldId id="261" r:id="rId5"/>
    <p:sldId id="279" r:id="rId6"/>
    <p:sldId id="276" r:id="rId7"/>
    <p:sldId id="277" r:id="rId8"/>
    <p:sldId id="259" r:id="rId9"/>
    <p:sldId id="260" r:id="rId10"/>
    <p:sldId id="258" r:id="rId11"/>
    <p:sldId id="281" r:id="rId12"/>
    <p:sldId id="263" r:id="rId13"/>
    <p:sldId id="264" r:id="rId14"/>
    <p:sldId id="267" r:id="rId15"/>
    <p:sldId id="282" r:id="rId16"/>
    <p:sldId id="278" r:id="rId17"/>
    <p:sldId id="268" r:id="rId18"/>
    <p:sldId id="265" r:id="rId19"/>
    <p:sldId id="266" r:id="rId20"/>
    <p:sldId id="269" r:id="rId21"/>
    <p:sldId id="275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B66875-C63A-4095-9D68-9D781AFD771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4903E3B9-B955-4A42-B6E5-B8F20F808786}">
      <dgm:prSet phldrT="[Texte]" custT="1"/>
      <dgm:spPr/>
      <dgm:t>
        <a:bodyPr/>
        <a:lstStyle/>
        <a:p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Customer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1A1131-2B6F-4AA6-8F81-65EC7A50DA65}" type="parTrans" cxnId="{B8BAC976-8C2D-44BF-8FF4-5418E20EDF02}">
      <dgm:prSet/>
      <dgm:spPr/>
      <dgm:t>
        <a:bodyPr/>
        <a:lstStyle/>
        <a:p>
          <a:endParaRPr lang="fr-FR"/>
        </a:p>
      </dgm:t>
    </dgm:pt>
    <dgm:pt modelId="{4AB73BB2-F1D3-4DC3-BB02-3BF731AC7A15}" type="sibTrans" cxnId="{B8BAC976-8C2D-44BF-8FF4-5418E20EDF02}">
      <dgm:prSet/>
      <dgm:spPr/>
      <dgm:t>
        <a:bodyPr/>
        <a:lstStyle/>
        <a:p>
          <a:endParaRPr lang="fr-FR"/>
        </a:p>
      </dgm:t>
    </dgm:pt>
    <dgm:pt modelId="{7F8E1EAB-7BBB-4C8D-AAA1-D007AE499532}">
      <dgm:prSet phldrT="[Texte]" custT="1"/>
      <dgm:spPr/>
      <dgm:t>
        <a:bodyPr/>
        <a:lstStyle/>
        <a:p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interests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if not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91DF22-EC8B-436E-9A5A-B1AF7A3C908C}" type="parTrans" cxnId="{93004BD5-6777-4EEF-9B39-12518552AAAA}">
      <dgm:prSet/>
      <dgm:spPr/>
      <dgm:t>
        <a:bodyPr/>
        <a:lstStyle/>
        <a:p>
          <a:endParaRPr lang="fr-FR"/>
        </a:p>
      </dgm:t>
    </dgm:pt>
    <dgm:pt modelId="{64222477-1796-4EF7-89A4-21BAFE0FFDBF}" type="sibTrans" cxnId="{93004BD5-6777-4EEF-9B39-12518552AAAA}">
      <dgm:prSet/>
      <dgm:spPr/>
      <dgm:t>
        <a:bodyPr/>
        <a:lstStyle/>
        <a:p>
          <a:endParaRPr lang="fr-FR"/>
        </a:p>
      </dgm:t>
    </dgm:pt>
    <dgm:pt modelId="{32A7766F-EECE-4D5B-A241-B35830317D5C}" type="pres">
      <dgm:prSet presAssocID="{FCB66875-C63A-4095-9D68-9D781AFD771B}" presName="Name0" presStyleCnt="0">
        <dgm:presLayoutVars>
          <dgm:dir/>
          <dgm:animLvl val="lvl"/>
          <dgm:resizeHandles val="exact"/>
        </dgm:presLayoutVars>
      </dgm:prSet>
      <dgm:spPr/>
    </dgm:pt>
    <dgm:pt modelId="{DC75A503-9A22-41A6-BADE-DA547A9A5B03}" type="pres">
      <dgm:prSet presAssocID="{4903E3B9-B955-4A42-B6E5-B8F20F80878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7808C8-5508-42D6-A73D-10D447663515}" type="pres">
      <dgm:prSet presAssocID="{4AB73BB2-F1D3-4DC3-BB02-3BF731AC7A15}" presName="parTxOnlySpace" presStyleCnt="0"/>
      <dgm:spPr/>
    </dgm:pt>
    <dgm:pt modelId="{25440CC0-3675-444E-BC2A-2FF4C0B933B1}" type="pres">
      <dgm:prSet presAssocID="{7F8E1EAB-7BBB-4C8D-AAA1-D007AE49953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BAC976-8C2D-44BF-8FF4-5418E20EDF02}" srcId="{FCB66875-C63A-4095-9D68-9D781AFD771B}" destId="{4903E3B9-B955-4A42-B6E5-B8F20F808786}" srcOrd="0" destOrd="0" parTransId="{F11A1131-2B6F-4AA6-8F81-65EC7A50DA65}" sibTransId="{4AB73BB2-F1D3-4DC3-BB02-3BF731AC7A15}"/>
    <dgm:cxn modelId="{6A5CCC63-0118-406D-9E61-B17E526DF011}" type="presOf" srcId="{FCB66875-C63A-4095-9D68-9D781AFD771B}" destId="{32A7766F-EECE-4D5B-A241-B35830317D5C}" srcOrd="0" destOrd="0" presId="urn:microsoft.com/office/officeart/2005/8/layout/chevron1"/>
    <dgm:cxn modelId="{DF7F8DEA-09BC-49F9-9028-8FB5D22A0A8C}" type="presOf" srcId="{4903E3B9-B955-4A42-B6E5-B8F20F808786}" destId="{DC75A503-9A22-41A6-BADE-DA547A9A5B03}" srcOrd="0" destOrd="0" presId="urn:microsoft.com/office/officeart/2005/8/layout/chevron1"/>
    <dgm:cxn modelId="{93004BD5-6777-4EEF-9B39-12518552AAAA}" srcId="{FCB66875-C63A-4095-9D68-9D781AFD771B}" destId="{7F8E1EAB-7BBB-4C8D-AAA1-D007AE499532}" srcOrd="1" destOrd="0" parTransId="{F091DF22-EC8B-436E-9A5A-B1AF7A3C908C}" sibTransId="{64222477-1796-4EF7-89A4-21BAFE0FFDBF}"/>
    <dgm:cxn modelId="{69A259F3-1C7A-43D5-9455-643FD251F6B7}" type="presOf" srcId="{7F8E1EAB-7BBB-4C8D-AAA1-D007AE499532}" destId="{25440CC0-3675-444E-BC2A-2FF4C0B933B1}" srcOrd="0" destOrd="0" presId="urn:microsoft.com/office/officeart/2005/8/layout/chevron1"/>
    <dgm:cxn modelId="{CA01546E-7F81-4C6C-93EF-51BE13613E02}" type="presParOf" srcId="{32A7766F-EECE-4D5B-A241-B35830317D5C}" destId="{DC75A503-9A22-41A6-BADE-DA547A9A5B03}" srcOrd="0" destOrd="0" presId="urn:microsoft.com/office/officeart/2005/8/layout/chevron1"/>
    <dgm:cxn modelId="{6C07BDBA-66F5-485F-A6BA-383EDB33C837}" type="presParOf" srcId="{32A7766F-EECE-4D5B-A241-B35830317D5C}" destId="{A97808C8-5508-42D6-A73D-10D447663515}" srcOrd="1" destOrd="0" presId="urn:microsoft.com/office/officeart/2005/8/layout/chevron1"/>
    <dgm:cxn modelId="{E3B0F29E-583A-4D16-BC15-08A323451901}" type="presParOf" srcId="{32A7766F-EECE-4D5B-A241-B35830317D5C}" destId="{25440CC0-3675-444E-BC2A-2FF4C0B933B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B66875-C63A-4095-9D68-9D781AFD771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4903E3B9-B955-4A42-B6E5-B8F20F808786}">
      <dgm:prSet phldrT="[Texte]" custT="1"/>
      <dgm:spPr/>
      <dgm:t>
        <a:bodyPr/>
        <a:lstStyle/>
        <a:p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Customer not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1A1131-2B6F-4AA6-8F81-65EC7A50DA65}" type="parTrans" cxnId="{B8BAC976-8C2D-44BF-8FF4-5418E20EDF02}">
      <dgm:prSet/>
      <dgm:spPr/>
      <dgm:t>
        <a:bodyPr/>
        <a:lstStyle/>
        <a:p>
          <a:endParaRPr lang="fr-FR"/>
        </a:p>
      </dgm:t>
    </dgm:pt>
    <dgm:pt modelId="{4AB73BB2-F1D3-4DC3-BB02-3BF731AC7A15}" type="sibTrans" cxnId="{B8BAC976-8C2D-44BF-8FF4-5418E20EDF02}">
      <dgm:prSet/>
      <dgm:spPr/>
      <dgm:t>
        <a:bodyPr/>
        <a:lstStyle/>
        <a:p>
          <a:endParaRPr lang="fr-FR"/>
        </a:p>
      </dgm:t>
    </dgm:pt>
    <dgm:pt modelId="{7F8E1EAB-7BBB-4C8D-AAA1-D007AE499532}">
      <dgm:prSet phldrT="[Texte]" custT="1"/>
      <dgm:spPr/>
      <dgm:t>
        <a:bodyPr/>
        <a:lstStyle/>
        <a:p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Financial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if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91DF22-EC8B-436E-9A5A-B1AF7A3C908C}" type="parTrans" cxnId="{93004BD5-6777-4EEF-9B39-12518552AAAA}">
      <dgm:prSet/>
      <dgm:spPr/>
      <dgm:t>
        <a:bodyPr/>
        <a:lstStyle/>
        <a:p>
          <a:endParaRPr lang="fr-FR"/>
        </a:p>
      </dgm:t>
    </dgm:pt>
    <dgm:pt modelId="{64222477-1796-4EF7-89A4-21BAFE0FFDBF}" type="sibTrans" cxnId="{93004BD5-6777-4EEF-9B39-12518552AAAA}">
      <dgm:prSet/>
      <dgm:spPr/>
      <dgm:t>
        <a:bodyPr/>
        <a:lstStyle/>
        <a:p>
          <a:endParaRPr lang="fr-FR"/>
        </a:p>
      </dgm:t>
    </dgm:pt>
    <dgm:pt modelId="{32A7766F-EECE-4D5B-A241-B35830317D5C}" type="pres">
      <dgm:prSet presAssocID="{FCB66875-C63A-4095-9D68-9D781AFD771B}" presName="Name0" presStyleCnt="0">
        <dgm:presLayoutVars>
          <dgm:dir/>
          <dgm:animLvl val="lvl"/>
          <dgm:resizeHandles val="exact"/>
        </dgm:presLayoutVars>
      </dgm:prSet>
      <dgm:spPr/>
    </dgm:pt>
    <dgm:pt modelId="{DC75A503-9A22-41A6-BADE-DA547A9A5B03}" type="pres">
      <dgm:prSet presAssocID="{4903E3B9-B955-4A42-B6E5-B8F20F80878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7808C8-5508-42D6-A73D-10D447663515}" type="pres">
      <dgm:prSet presAssocID="{4AB73BB2-F1D3-4DC3-BB02-3BF731AC7A15}" presName="parTxOnlySpace" presStyleCnt="0"/>
      <dgm:spPr/>
    </dgm:pt>
    <dgm:pt modelId="{25440CC0-3675-444E-BC2A-2FF4C0B933B1}" type="pres">
      <dgm:prSet presAssocID="{7F8E1EAB-7BBB-4C8D-AAA1-D007AE49953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BAC976-8C2D-44BF-8FF4-5418E20EDF02}" srcId="{FCB66875-C63A-4095-9D68-9D781AFD771B}" destId="{4903E3B9-B955-4A42-B6E5-B8F20F808786}" srcOrd="0" destOrd="0" parTransId="{F11A1131-2B6F-4AA6-8F81-65EC7A50DA65}" sibTransId="{4AB73BB2-F1D3-4DC3-BB02-3BF731AC7A15}"/>
    <dgm:cxn modelId="{6A5CCC63-0118-406D-9E61-B17E526DF011}" type="presOf" srcId="{FCB66875-C63A-4095-9D68-9D781AFD771B}" destId="{32A7766F-EECE-4D5B-A241-B35830317D5C}" srcOrd="0" destOrd="0" presId="urn:microsoft.com/office/officeart/2005/8/layout/chevron1"/>
    <dgm:cxn modelId="{DF7F8DEA-09BC-49F9-9028-8FB5D22A0A8C}" type="presOf" srcId="{4903E3B9-B955-4A42-B6E5-B8F20F808786}" destId="{DC75A503-9A22-41A6-BADE-DA547A9A5B03}" srcOrd="0" destOrd="0" presId="urn:microsoft.com/office/officeart/2005/8/layout/chevron1"/>
    <dgm:cxn modelId="{93004BD5-6777-4EEF-9B39-12518552AAAA}" srcId="{FCB66875-C63A-4095-9D68-9D781AFD771B}" destId="{7F8E1EAB-7BBB-4C8D-AAA1-D007AE499532}" srcOrd="1" destOrd="0" parTransId="{F091DF22-EC8B-436E-9A5A-B1AF7A3C908C}" sibTransId="{64222477-1796-4EF7-89A4-21BAFE0FFDBF}"/>
    <dgm:cxn modelId="{69A259F3-1C7A-43D5-9455-643FD251F6B7}" type="presOf" srcId="{7F8E1EAB-7BBB-4C8D-AAA1-D007AE499532}" destId="{25440CC0-3675-444E-BC2A-2FF4C0B933B1}" srcOrd="0" destOrd="0" presId="urn:microsoft.com/office/officeart/2005/8/layout/chevron1"/>
    <dgm:cxn modelId="{CA01546E-7F81-4C6C-93EF-51BE13613E02}" type="presParOf" srcId="{32A7766F-EECE-4D5B-A241-B35830317D5C}" destId="{DC75A503-9A22-41A6-BADE-DA547A9A5B03}" srcOrd="0" destOrd="0" presId="urn:microsoft.com/office/officeart/2005/8/layout/chevron1"/>
    <dgm:cxn modelId="{6C07BDBA-66F5-485F-A6BA-383EDB33C837}" type="presParOf" srcId="{32A7766F-EECE-4D5B-A241-B35830317D5C}" destId="{A97808C8-5508-42D6-A73D-10D447663515}" srcOrd="1" destOrd="0" presId="urn:microsoft.com/office/officeart/2005/8/layout/chevron1"/>
    <dgm:cxn modelId="{E3B0F29E-583A-4D16-BC15-08A323451901}" type="presParOf" srcId="{32A7766F-EECE-4D5B-A241-B35830317D5C}" destId="{25440CC0-3675-444E-BC2A-2FF4C0B933B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301FC9-3D6E-404E-87C8-BB553353AA26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2383F991-AAB4-43CB-8B3D-664EA77AE69A}">
      <dgm:prSet phldrT="[Texte]"/>
      <dgm:spPr/>
      <dgm:t>
        <a:bodyPr/>
        <a:lstStyle/>
        <a:p>
          <a:r>
            <a:rPr lang="fr-FR" b="1" dirty="0" smtClean="0">
              <a:latin typeface="Arial" panose="020B0604020202020204" pitchFamily="34" charset="0"/>
              <a:cs typeface="Arial" panose="020B0604020202020204" pitchFamily="34" charset="0"/>
            </a:rPr>
            <a:t>EDA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17F25F-F9D0-4F92-A825-1800FEEE4B01}" type="parTrans" cxnId="{3732A827-8FF7-40E1-92E1-60BDC859D08F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1C6123-C5EF-43A4-9E54-BE7796EB3E92}" type="sibTrans" cxnId="{3732A827-8FF7-40E1-92E1-60BDC859D08F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4BDED5-41CA-4289-B170-7F09390008EB}">
      <dgm:prSet phldrT="[Texte]"/>
      <dgm:spPr/>
      <dgm:t>
        <a:bodyPr/>
        <a:lstStyle/>
        <a:p>
          <a:r>
            <a:rPr lang="fr-FR" b="1" dirty="0" err="1" smtClean="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7F106C-BAA7-422F-9FE6-C57FFC8C00F9}" type="parTrans" cxnId="{195811C2-F4A1-4039-87AE-E24FB0B68146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3E222B-65B1-4C9B-B3F1-ED4BE61072E4}" type="sibTrans" cxnId="{195811C2-F4A1-4039-87AE-E24FB0B68146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99BAB-D5C2-400B-9C69-C33BAFDE7EBD}">
      <dgm:prSet/>
      <dgm:spPr/>
      <dgm:t>
        <a:bodyPr/>
        <a:lstStyle/>
        <a:p>
          <a:r>
            <a:rPr lang="fr-FR" b="1" dirty="0" err="1" smtClean="0">
              <a:latin typeface="Arial" panose="020B0604020202020204" pitchFamily="34" charset="0"/>
              <a:cs typeface="Arial" panose="020B0604020202020204" pitchFamily="34" charset="0"/>
            </a:rPr>
            <a:t>Feature</a:t>
          </a:r>
          <a:r>
            <a:rPr lang="fr-FR" b="1" dirty="0" smtClean="0">
              <a:latin typeface="Arial" panose="020B0604020202020204" pitchFamily="34" charset="0"/>
              <a:cs typeface="Arial" panose="020B0604020202020204" pitchFamily="34" charset="0"/>
            </a:rPr>
            <a:t> Engineering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84BBD1-56FE-4244-8802-4805E776C2B0}" type="parTrans" cxnId="{9FE678E6-BC22-465C-906A-814F098FAFD2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825FC5-076C-466F-91D5-5B4C10B3821B}" type="sibTrans" cxnId="{9FE678E6-BC22-465C-906A-814F098FAFD2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EB7125-7166-4569-8189-F48647E64E39}">
      <dgm:prSet/>
      <dgm:spPr/>
      <dgm:t>
        <a:bodyPr/>
        <a:lstStyle/>
        <a:p>
          <a:r>
            <a:rPr lang="fr-FR" b="1" dirty="0" err="1" smtClean="0">
              <a:latin typeface="Arial" panose="020B0604020202020204" pitchFamily="34" charset="0"/>
              <a:cs typeface="Arial" panose="020B0604020202020204" pitchFamily="34" charset="0"/>
            </a:rPr>
            <a:t>Modeling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AD0885-2CB2-485E-8851-40DA45F71220}" type="parTrans" cxnId="{6438B7BD-69F7-46E6-8C1E-44EEA2B5796C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A82E7B-2980-429A-B008-8451B08A623C}" type="sibTrans" cxnId="{6438B7BD-69F7-46E6-8C1E-44EEA2B5796C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009065-E1AF-4BAF-90D2-D9172367766B}" type="pres">
      <dgm:prSet presAssocID="{B1301FC9-3D6E-404E-87C8-BB553353AA26}" presName="Name0" presStyleCnt="0">
        <dgm:presLayoutVars>
          <dgm:dir/>
          <dgm:animLvl val="lvl"/>
          <dgm:resizeHandles val="exact"/>
        </dgm:presLayoutVars>
      </dgm:prSet>
      <dgm:spPr/>
    </dgm:pt>
    <dgm:pt modelId="{84A22A7C-B762-4FA4-9B6C-DF1E48011B85}" type="pres">
      <dgm:prSet presAssocID="{2383F991-AAB4-43CB-8B3D-664EA77AE69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708E455-39DA-46F0-87D9-54502EBE03C1}" type="pres">
      <dgm:prSet presAssocID="{9A1C6123-C5EF-43A4-9E54-BE7796EB3E92}" presName="parTxOnlySpace" presStyleCnt="0"/>
      <dgm:spPr/>
    </dgm:pt>
    <dgm:pt modelId="{B5EB89F2-6851-4879-A8DD-5600D284BD6A}" type="pres">
      <dgm:prSet presAssocID="{D0999BAB-D5C2-400B-9C69-C33BAFDE7EB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6E293E-60F2-4436-A175-0E9E2725F1FF}" type="pres">
      <dgm:prSet presAssocID="{E6825FC5-076C-466F-91D5-5B4C10B3821B}" presName="parTxOnlySpace" presStyleCnt="0"/>
      <dgm:spPr/>
    </dgm:pt>
    <dgm:pt modelId="{ECE58E78-C468-4043-8978-42C53F6CB3E3}" type="pres">
      <dgm:prSet presAssocID="{D8EB7125-7166-4569-8189-F48647E64E3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AC107A-4F99-46FC-8466-C0CC253B1A93}" type="pres">
      <dgm:prSet presAssocID="{12A82E7B-2980-429A-B008-8451B08A623C}" presName="parTxOnlySpace" presStyleCnt="0"/>
      <dgm:spPr/>
    </dgm:pt>
    <dgm:pt modelId="{837EE8EA-EF13-4103-957B-861BBE1D149E}" type="pres">
      <dgm:prSet presAssocID="{DE4BDED5-41CA-4289-B170-7F09390008E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21A245-8E93-460A-82DB-D47707C165AF}" type="presOf" srcId="{D0999BAB-D5C2-400B-9C69-C33BAFDE7EBD}" destId="{B5EB89F2-6851-4879-A8DD-5600D284BD6A}" srcOrd="0" destOrd="0" presId="urn:microsoft.com/office/officeart/2005/8/layout/chevron1"/>
    <dgm:cxn modelId="{9F8B44D6-F6DB-4C97-B5BF-6A3820B7C473}" type="presOf" srcId="{B1301FC9-3D6E-404E-87C8-BB553353AA26}" destId="{29009065-E1AF-4BAF-90D2-D9172367766B}" srcOrd="0" destOrd="0" presId="urn:microsoft.com/office/officeart/2005/8/layout/chevron1"/>
    <dgm:cxn modelId="{9FE678E6-BC22-465C-906A-814F098FAFD2}" srcId="{B1301FC9-3D6E-404E-87C8-BB553353AA26}" destId="{D0999BAB-D5C2-400B-9C69-C33BAFDE7EBD}" srcOrd="1" destOrd="0" parTransId="{2684BBD1-56FE-4244-8802-4805E776C2B0}" sibTransId="{E6825FC5-076C-466F-91D5-5B4C10B3821B}"/>
    <dgm:cxn modelId="{6438B7BD-69F7-46E6-8C1E-44EEA2B5796C}" srcId="{B1301FC9-3D6E-404E-87C8-BB553353AA26}" destId="{D8EB7125-7166-4569-8189-F48647E64E39}" srcOrd="2" destOrd="0" parTransId="{B6AD0885-2CB2-485E-8851-40DA45F71220}" sibTransId="{12A82E7B-2980-429A-B008-8451B08A623C}"/>
    <dgm:cxn modelId="{E34CC1F6-30C4-470E-B714-25AE9D676A8C}" type="presOf" srcId="{DE4BDED5-41CA-4289-B170-7F09390008EB}" destId="{837EE8EA-EF13-4103-957B-861BBE1D149E}" srcOrd="0" destOrd="0" presId="urn:microsoft.com/office/officeart/2005/8/layout/chevron1"/>
    <dgm:cxn modelId="{3732A827-8FF7-40E1-92E1-60BDC859D08F}" srcId="{B1301FC9-3D6E-404E-87C8-BB553353AA26}" destId="{2383F991-AAB4-43CB-8B3D-664EA77AE69A}" srcOrd="0" destOrd="0" parTransId="{C117F25F-F9D0-4F92-A825-1800FEEE4B01}" sibTransId="{9A1C6123-C5EF-43A4-9E54-BE7796EB3E92}"/>
    <dgm:cxn modelId="{B223B194-B2BE-416C-974A-6BECE97C3C09}" type="presOf" srcId="{2383F991-AAB4-43CB-8B3D-664EA77AE69A}" destId="{84A22A7C-B762-4FA4-9B6C-DF1E48011B85}" srcOrd="0" destOrd="0" presId="urn:microsoft.com/office/officeart/2005/8/layout/chevron1"/>
    <dgm:cxn modelId="{0F98E1AD-98A7-4D4E-A4C6-0541602FB957}" type="presOf" srcId="{D8EB7125-7166-4569-8189-F48647E64E39}" destId="{ECE58E78-C468-4043-8978-42C53F6CB3E3}" srcOrd="0" destOrd="0" presId="urn:microsoft.com/office/officeart/2005/8/layout/chevron1"/>
    <dgm:cxn modelId="{195811C2-F4A1-4039-87AE-E24FB0B68146}" srcId="{B1301FC9-3D6E-404E-87C8-BB553353AA26}" destId="{DE4BDED5-41CA-4289-B170-7F09390008EB}" srcOrd="3" destOrd="0" parTransId="{CA7F106C-BAA7-422F-9FE6-C57FFC8C00F9}" sibTransId="{D33E222B-65B1-4C9B-B3F1-ED4BE61072E4}"/>
    <dgm:cxn modelId="{59E873F6-E21B-4402-94DC-023751FE6C78}" type="presParOf" srcId="{29009065-E1AF-4BAF-90D2-D9172367766B}" destId="{84A22A7C-B762-4FA4-9B6C-DF1E48011B85}" srcOrd="0" destOrd="0" presId="urn:microsoft.com/office/officeart/2005/8/layout/chevron1"/>
    <dgm:cxn modelId="{A4E713D3-8B7D-4646-8163-35696EF007C0}" type="presParOf" srcId="{29009065-E1AF-4BAF-90D2-D9172367766B}" destId="{C708E455-39DA-46F0-87D9-54502EBE03C1}" srcOrd="1" destOrd="0" presId="urn:microsoft.com/office/officeart/2005/8/layout/chevron1"/>
    <dgm:cxn modelId="{2E330229-C9F2-49F7-B396-E70E7F392DCD}" type="presParOf" srcId="{29009065-E1AF-4BAF-90D2-D9172367766B}" destId="{B5EB89F2-6851-4879-A8DD-5600D284BD6A}" srcOrd="2" destOrd="0" presId="urn:microsoft.com/office/officeart/2005/8/layout/chevron1"/>
    <dgm:cxn modelId="{6BD03A35-B1D8-4401-9F6A-398867433FC8}" type="presParOf" srcId="{29009065-E1AF-4BAF-90D2-D9172367766B}" destId="{A66E293E-60F2-4436-A175-0E9E2725F1FF}" srcOrd="3" destOrd="0" presId="urn:microsoft.com/office/officeart/2005/8/layout/chevron1"/>
    <dgm:cxn modelId="{EBF76532-315C-4D95-806F-79ADCF2D7C0A}" type="presParOf" srcId="{29009065-E1AF-4BAF-90D2-D9172367766B}" destId="{ECE58E78-C468-4043-8978-42C53F6CB3E3}" srcOrd="4" destOrd="0" presId="urn:microsoft.com/office/officeart/2005/8/layout/chevron1"/>
    <dgm:cxn modelId="{7C27302D-A134-4012-BF3E-A6C63C5FCD82}" type="presParOf" srcId="{29009065-E1AF-4BAF-90D2-D9172367766B}" destId="{7CAC107A-4F99-46FC-8466-C0CC253B1A93}" srcOrd="5" destOrd="0" presId="urn:microsoft.com/office/officeart/2005/8/layout/chevron1"/>
    <dgm:cxn modelId="{4E257B5A-7D0B-4FBD-B71E-C00429D2F1CD}" type="presParOf" srcId="{29009065-E1AF-4BAF-90D2-D9172367766B}" destId="{837EE8EA-EF13-4103-957B-861BBE1D149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5A503-9A22-41A6-BADE-DA547A9A5B03}">
      <dsp:nvSpPr>
        <dsp:cNvPr id="0" name=""/>
        <dsp:cNvSpPr/>
      </dsp:nvSpPr>
      <dsp:spPr>
        <a:xfrm>
          <a:off x="7143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Customer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9642" y="0"/>
        <a:ext cx="3685376" cy="584998"/>
      </dsp:txXfrm>
    </dsp:sp>
    <dsp:sp modelId="{25440CC0-3675-444E-BC2A-2FF4C0B933B1}">
      <dsp:nvSpPr>
        <dsp:cNvPr id="0" name=""/>
        <dsp:cNvSpPr/>
      </dsp:nvSpPr>
      <dsp:spPr>
        <a:xfrm>
          <a:off x="3850481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interests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if not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42980" y="0"/>
        <a:ext cx="3685376" cy="584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5A503-9A22-41A6-BADE-DA547A9A5B03}">
      <dsp:nvSpPr>
        <dsp:cNvPr id="0" name=""/>
        <dsp:cNvSpPr/>
      </dsp:nvSpPr>
      <dsp:spPr>
        <a:xfrm>
          <a:off x="7143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Customer not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9642" y="0"/>
        <a:ext cx="3685376" cy="584998"/>
      </dsp:txXfrm>
    </dsp:sp>
    <dsp:sp modelId="{25440CC0-3675-444E-BC2A-2FF4C0B933B1}">
      <dsp:nvSpPr>
        <dsp:cNvPr id="0" name=""/>
        <dsp:cNvSpPr/>
      </dsp:nvSpPr>
      <dsp:spPr>
        <a:xfrm>
          <a:off x="3850481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Financial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if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42980" y="0"/>
        <a:ext cx="3685376" cy="584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22A7C-B762-4FA4-9B6C-DF1E48011B85}">
      <dsp:nvSpPr>
        <dsp:cNvPr id="0" name=""/>
        <dsp:cNvSpPr/>
      </dsp:nvSpPr>
      <dsp:spPr>
        <a:xfrm>
          <a:off x="4970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EDA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1195" y="0"/>
        <a:ext cx="2340692" cy="552450"/>
      </dsp:txXfrm>
    </dsp:sp>
    <dsp:sp modelId="{B5EB89F2-6851-4879-A8DD-5600D284BD6A}">
      <dsp:nvSpPr>
        <dsp:cNvPr id="0" name=""/>
        <dsp:cNvSpPr/>
      </dsp:nvSpPr>
      <dsp:spPr>
        <a:xfrm>
          <a:off x="2608798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Feature</a:t>
          </a:r>
          <a:r>
            <a:rPr lang="fr-FR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Engineering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85023" y="0"/>
        <a:ext cx="2340692" cy="552450"/>
      </dsp:txXfrm>
    </dsp:sp>
    <dsp:sp modelId="{ECE58E78-C468-4043-8978-42C53F6CB3E3}">
      <dsp:nvSpPr>
        <dsp:cNvPr id="0" name=""/>
        <dsp:cNvSpPr/>
      </dsp:nvSpPr>
      <dsp:spPr>
        <a:xfrm>
          <a:off x="5212626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Modeling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8851" y="0"/>
        <a:ext cx="2340692" cy="552450"/>
      </dsp:txXfrm>
    </dsp:sp>
    <dsp:sp modelId="{837EE8EA-EF13-4103-957B-861BBE1D149E}">
      <dsp:nvSpPr>
        <dsp:cNvPr id="0" name=""/>
        <dsp:cNvSpPr/>
      </dsp:nvSpPr>
      <dsp:spPr>
        <a:xfrm>
          <a:off x="7816454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092679" y="0"/>
        <a:ext cx="2340692" cy="552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1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6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17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044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86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9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99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0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8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0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1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4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9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6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7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5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7o-streamlit-heroku.herokuapp.com/" TargetMode="External"/><Relationship Id="rId5" Type="http://schemas.openxmlformats.org/officeDocument/2006/relationships/hyperlink" Target="https://h7o-fastapi-heroku.herokuapp.com/docs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83417" y="1050518"/>
            <a:ext cx="7766936" cy="2416581"/>
          </a:xfrm>
        </p:spPr>
        <p:txBody>
          <a:bodyPr>
            <a:normAutofit/>
          </a:bodyPr>
          <a:lstStyle/>
          <a:p>
            <a:pPr algn="ctr"/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OC – Project 7 </a:t>
            </a:r>
            <a:b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mplementation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40766" y="4056949"/>
            <a:ext cx="5960534" cy="568792"/>
          </a:xfrm>
        </p:spPr>
        <p:txBody>
          <a:bodyPr>
            <a:noAutofit/>
          </a:bodyPr>
          <a:lstStyle/>
          <a:p>
            <a:pPr algn="l"/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2" y="1677417"/>
            <a:ext cx="2607318" cy="23795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77778" y="6353175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Stephane Lanchec – 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March 2022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8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050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fr-FR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6" y="1960565"/>
            <a:ext cx="3538189" cy="263053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4033307" y="5009850"/>
            <a:ext cx="3235505" cy="15059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calculates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of the Actual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efaulters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model capture through labeling it as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True Positive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" y="5020360"/>
            <a:ext cx="3581400" cy="1477328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False Negative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Giving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loan to a bad customer marked as a good 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</a:t>
            </a: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cost for the bank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677334" y="4114800"/>
            <a:ext cx="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81475" y="1842160"/>
            <a:ext cx="3581400" cy="147732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False Positive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enying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loan to a good customer marked as a bad customer</a:t>
            </a:r>
            <a:endParaRPr lang="en-US" dirty="0" smtClean="0">
              <a:solidFill>
                <a:srgbClr val="202124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Loan Interests loss for the bank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3819525" y="2800350"/>
            <a:ext cx="723900" cy="8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33307" y="3714550"/>
            <a:ext cx="3159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fontAlgn="base"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Class 0: Non-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fontAlgn="base"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Class 1: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55332" y="4027238"/>
            <a:ext cx="2643717" cy="2308324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Maximize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Minimize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Maximize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3730623" y="3601181"/>
            <a:ext cx="3538189" cy="8850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929214" y="1827864"/>
            <a:ext cx="3434111" cy="15059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talks about how precise/accurate our model is out of those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Predicted defaulters,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of them are actual positive</a:t>
            </a:r>
          </a:p>
        </p:txBody>
      </p:sp>
    </p:spTree>
    <p:extLst>
      <p:ext uri="{BB962C8B-B14F-4D97-AF65-F5344CB8AC3E}">
        <p14:creationId xmlns:p14="http://schemas.microsoft.com/office/powerpoint/2010/main" val="21292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51483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41931" y="5261551"/>
            <a:ext cx="38314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bor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fr-FR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class distribution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 = LGBM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‘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 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custom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fr-FR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cost1 = custom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35" y="4512722"/>
            <a:ext cx="3999179" cy="2280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1" y="1823275"/>
            <a:ext cx="6316003" cy="25910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11201" y="4779794"/>
            <a:ext cx="272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21407"/>
              </p:ext>
            </p:extLst>
          </p:nvPr>
        </p:nvGraphicFramePr>
        <p:xfrm>
          <a:off x="9141591" y="3222024"/>
          <a:ext cx="2900940" cy="3590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78">
                  <a:extLst>
                    <a:ext uri="{9D8B030D-6E8A-4147-A177-3AD203B41FA5}">
                      <a16:colId xmlns:a16="http://schemas.microsoft.com/office/drawing/2014/main" val="1894064670"/>
                    </a:ext>
                  </a:extLst>
                </a:gridCol>
                <a:gridCol w="756139">
                  <a:extLst>
                    <a:ext uri="{9D8B030D-6E8A-4147-A177-3AD203B41FA5}">
                      <a16:colId xmlns:a16="http://schemas.microsoft.com/office/drawing/2014/main" val="1677888348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1349424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Hyperparameter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value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value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29189"/>
                  </a:ext>
                </a:extLst>
              </a:tr>
              <a:tr h="23869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n-</a:t>
                      </a:r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estimators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628010"/>
                  </a:ext>
                </a:extLst>
              </a:tr>
              <a:tr h="278553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learning_rate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0.126241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36430"/>
                  </a:ext>
                </a:extLst>
              </a:tr>
              <a:tr h="26377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num_leaves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583096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max_depth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67093"/>
                  </a:ext>
                </a:extLst>
              </a:tr>
              <a:tr h="250873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min_data_in_leaf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41383"/>
                  </a:ext>
                </a:extLst>
              </a:tr>
              <a:tr h="1710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lamba_l1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99320"/>
                  </a:ext>
                </a:extLst>
              </a:tr>
              <a:tr h="14061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lambda_l2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599315"/>
                  </a:ext>
                </a:extLst>
              </a:tr>
              <a:tr h="23856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min_gain_to_split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0.451879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02520"/>
                  </a:ext>
                </a:extLst>
              </a:tr>
              <a:tr h="234461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bagging_fraction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0.60000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6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bagging_freq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018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feature_fraction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232870"/>
                  </a:ext>
                </a:extLst>
              </a:tr>
              <a:tr h="233851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class_weight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balanced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3325"/>
                  </a:ext>
                </a:extLst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7136982" y="1490781"/>
            <a:ext cx="4141244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Best model:</a:t>
            </a:r>
          </a:p>
          <a:p>
            <a:endParaRPr lang="fr-FR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Class redistribution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SMOTE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LGBM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= ‘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Optuna</a:t>
            </a:r>
            <a:endParaRPr lang="fr-F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on best RECALL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4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14629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4265" y="1797153"/>
            <a:ext cx="1125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Special cost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function penalizing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False Negatives to prevent the bank to lose too much money.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98584" y="2661681"/>
                <a:ext cx="10624039" cy="394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𝑇𝑜𝑡𝑎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𝑔𝑎𝑖𝑛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𝑇𝑁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𝑤𝑒𝑖𝑔h𝑡</m:t>
                            </m:r>
                          </m:sub>
                        </m:sSub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𝑇𝑃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𝑤𝑒𝑖𝑔h𝑡</m:t>
                            </m:r>
                          </m:sub>
                        </m:sSub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𝐹𝑁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𝑤𝑒𝑖𝑔h𝑡</m:t>
                            </m:r>
                          </m:sub>
                        </m:sSub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𝐹𝑃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fr-F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𝑤𝑒𝑖𝑔h𝑡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𝐹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𝑤𝑒𝑖𝑔h𝑡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=−10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	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𝑤𝑒𝑖𝑔h𝑡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𝑀𝑎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𝑔𝑎𝑖𝑛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𝐹𝑃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𝑇𝑁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𝐹𝑁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𝑇𝑃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 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baseline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𝐹𝑃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𝑇𝑁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𝐹𝑁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𝑇𝑃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fr-F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𝑀𝑜𝑑𝑒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𝑠𝑐𝑜𝑟𝑒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𝑀𝑎𝑥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𝑐𝑢𝑠𝑡𝑜𝑚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𝑠𝑐𝑜𝑟𝑒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𝑤𝑖𝑡h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𝑏𝑒𝑠𝑡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𝑡h𝑟𝑒𝑠h𝑜𝑙𝑑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∈[0,1]</m:t>
                    </m:r>
                  </m:oMath>
                </a14:m>
                <a:r>
                  <a:rPr lang="fr-FR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𝑀𝑜𝑑𝑒</m:t>
                    </m:r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𝑠𝑐𝑜𝑟𝑒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if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all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true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classes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are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predicted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84" y="2661681"/>
                <a:ext cx="10624039" cy="3943324"/>
              </a:xfrm>
              <a:prstGeom prst="rect">
                <a:avLst/>
              </a:prstGeom>
              <a:blipFill>
                <a:blip r:embed="rId2"/>
                <a:stretch>
                  <a:fillRect l="-229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2135906" y="3895040"/>
            <a:ext cx="1055702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6248400" y="4524634"/>
            <a:ext cx="3200400" cy="28815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6233745" y="5047132"/>
            <a:ext cx="4408855" cy="28815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Every loan is refused, no money made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1614176" y="5474000"/>
                <a:ext cx="376269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custom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𝑇𝑜𝑡𝑎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76" y="5474000"/>
                <a:ext cx="3762697" cy="612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à coins arrondis 15"/>
          <p:cNvSpPr/>
          <p:nvPr/>
        </p:nvSpPr>
        <p:spPr>
          <a:xfrm>
            <a:off x="3458655" y="3766683"/>
            <a:ext cx="3200400" cy="28815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False Negative penalized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5874066" y="5593857"/>
            <a:ext cx="2203134" cy="28815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Greater is better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5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11345"/>
          </a:xfrm>
        </p:spPr>
        <p:txBody>
          <a:bodyPr/>
          <a:lstStyle/>
          <a:p>
            <a:r>
              <a:rPr lang="fr-FR" b="1" dirty="0" smtClean="0"/>
              <a:t>MODELING – </a:t>
            </a:r>
            <a:r>
              <a:rPr lang="fr-FR" sz="2800" b="1" i="1" dirty="0" smtClean="0"/>
              <a:t>custom </a:t>
            </a:r>
            <a:r>
              <a:rPr lang="fr-FR" sz="2800" b="1" i="1" dirty="0" err="1" smtClean="0"/>
              <a:t>metric</a:t>
            </a:r>
            <a:r>
              <a:rPr lang="fr-FR" sz="2800" b="1" i="1" dirty="0" smtClean="0"/>
              <a:t> impact</a:t>
            </a:r>
            <a:endParaRPr lang="en-US" b="1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6" y="2470516"/>
            <a:ext cx="4442145" cy="218517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8626" y="2013415"/>
            <a:ext cx="4625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determination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optimizing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custom score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251" y="4511587"/>
            <a:ext cx="3578238" cy="20407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251" y="1954412"/>
            <a:ext cx="3578238" cy="204003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660793" y="4203810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custom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646611" y="1608203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ith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5850467" y="3369733"/>
            <a:ext cx="869250" cy="2633136"/>
            <a:chOff x="5850467" y="3369733"/>
            <a:chExt cx="869250" cy="2633136"/>
          </a:xfrm>
        </p:grpSpPr>
        <p:cxnSp>
          <p:nvCxnSpPr>
            <p:cNvPr id="12" name="Connecteur droit 11"/>
            <p:cNvCxnSpPr/>
            <p:nvPr/>
          </p:nvCxnSpPr>
          <p:spPr>
            <a:xfrm>
              <a:off x="5850467" y="3369733"/>
              <a:ext cx="0" cy="263313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>
              <a:off x="5850467" y="3378200"/>
              <a:ext cx="86078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5858933" y="6002869"/>
              <a:ext cx="86078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/>
          <p:cNvSpPr txBox="1"/>
          <p:nvPr/>
        </p:nvSpPr>
        <p:spPr>
          <a:xfrm>
            <a:off x="211756" y="5531980"/>
            <a:ext cx="5528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FN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Balance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FN &amp; FP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discussed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23421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54476" y="1498783"/>
            <a:ext cx="5493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importance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mpact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a feature on model fit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18567" y="1863914"/>
            <a:ext cx="3007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i.e. for a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4734984"/>
            <a:ext cx="2921001" cy="200469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54476" y="4376406"/>
            <a:ext cx="508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shap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mpact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a feature on predictions</a:t>
            </a:r>
            <a:r>
              <a:rPr lang="en-US" dirty="0"/>
              <a:t> 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87" y="2377715"/>
            <a:ext cx="4013279" cy="270784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567532" y="5137165"/>
            <a:ext cx="3235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 plot</a:t>
            </a:r>
          </a:p>
          <a:p>
            <a:pPr algn="just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SHAP values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shown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correspond to input variables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’push’ the model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predicting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class 1 (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push the model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class 0 (non-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04" y="1909980"/>
            <a:ext cx="4428155" cy="22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03614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440267" y="2799949"/>
            <a:ext cx="4305300" cy="2083624"/>
            <a:chOff x="6096000" y="430976"/>
            <a:chExt cx="6047756" cy="280752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/>
            <a:srcRect l="27639" t="89631" r="39306" b="6172"/>
            <a:stretch/>
          </p:blipFill>
          <p:spPr>
            <a:xfrm>
              <a:off x="6098556" y="2806700"/>
              <a:ext cx="6045200" cy="43180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/>
            <a:srcRect b="67243"/>
            <a:stretch/>
          </p:blipFill>
          <p:spPr>
            <a:xfrm>
              <a:off x="6096000" y="430976"/>
              <a:ext cx="6047756" cy="2388424"/>
            </a:xfrm>
            <a:prstGeom prst="rect">
              <a:avLst/>
            </a:prstGeom>
          </p:spPr>
        </p:pic>
      </p:grpSp>
      <p:sp>
        <p:nvSpPr>
          <p:cNvPr id="7" name="ZoneTexte 6"/>
          <p:cNvSpPr txBox="1"/>
          <p:nvPr/>
        </p:nvSpPr>
        <p:spPr>
          <a:xfrm>
            <a:off x="155787" y="248891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108910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59500" y="238477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109328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624" y="1745938"/>
            <a:ext cx="1550949" cy="946535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5945145" y="2978577"/>
            <a:ext cx="5858764" cy="1853344"/>
            <a:chOff x="4141745" y="3715136"/>
            <a:chExt cx="5858764" cy="185334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1745" y="5251461"/>
              <a:ext cx="5858764" cy="317019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1745" y="3715136"/>
              <a:ext cx="5852667" cy="1536325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341" y="1850228"/>
            <a:ext cx="1564556" cy="94646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2204789" y="2485650"/>
            <a:ext cx="1845550" cy="301970"/>
          </a:xfrm>
          <a:prstGeom prst="round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LOAN APPROVED</a:t>
            </a:r>
            <a:endParaRPr lang="en-US" sz="1400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8173163" y="2361624"/>
            <a:ext cx="1845550" cy="30197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LOAN 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REFUSED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1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3247418"/>
            <a:ext cx="10364451" cy="800708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2006599" y="2954124"/>
            <a:ext cx="6883400" cy="2663509"/>
            <a:chOff x="601133" y="2484224"/>
            <a:chExt cx="6883400" cy="2663509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913775" y="3505200"/>
              <a:ext cx="2552700" cy="575733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Build</a:t>
              </a:r>
              <a:r>
                <a:rPr lang="fr-F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fr-FR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run</a:t>
              </a:r>
              <a:r>
                <a:rPr lang="fr-F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ML API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4431592" y="3505199"/>
              <a:ext cx="2552700" cy="575733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Frontend</a:t>
              </a:r>
              <a:r>
                <a:rPr lang="fr-F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web APP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6930" y="4201390"/>
              <a:ext cx="1062023" cy="5822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865" y="4296172"/>
              <a:ext cx="1478272" cy="368961"/>
            </a:xfrm>
            <a:prstGeom prst="rect">
              <a:avLst/>
            </a:prstGeom>
          </p:spPr>
        </p:pic>
        <p:cxnSp>
          <p:nvCxnSpPr>
            <p:cNvPr id="13" name="Connecteur droit avec flèche 12"/>
            <p:cNvCxnSpPr/>
            <p:nvPr/>
          </p:nvCxnSpPr>
          <p:spPr>
            <a:xfrm flipV="1">
              <a:off x="3500343" y="3928533"/>
              <a:ext cx="885392" cy="2"/>
            </a:xfrm>
            <a:prstGeom prst="straightConnector1">
              <a:avLst/>
            </a:prstGeom>
            <a:ln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3546910" y="3642267"/>
              <a:ext cx="8863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Acces</a:t>
              </a:r>
              <a:r>
                <a:rPr lang="fr-FR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01133" y="3074600"/>
              <a:ext cx="6883400" cy="2073133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270" y="2484224"/>
              <a:ext cx="1664856" cy="527739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0807" y="5648351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https://h7o-fastapi-heroku.herokuapp.com/docs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91201" y="5644576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https://h7o-streamlit-heroku.herokuapp.com/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8309" y="2162597"/>
            <a:ext cx="10950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platform as a service (PaaS) that enables developers to build, run, and operate applications entirely in the cloud.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440" y="4214909"/>
            <a:ext cx="1478059" cy="67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44291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70263"/>
          <a:stretch/>
        </p:blipFill>
        <p:spPr>
          <a:xfrm>
            <a:off x="465042" y="1716042"/>
            <a:ext cx="2718425" cy="38663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5042" y="5744028"/>
            <a:ext cx="2659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"path" is also commonly called an "endpoint" or a "route".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6250" y="1834576"/>
            <a:ext cx="7270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5F6368"/>
                </a:solidFill>
                <a:latin typeface="arial" panose="020B0604020202020204" pitchFamily="34" charset="0"/>
              </a:rPr>
              <a:t>FastAPI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 is a modern, fast (high-performance), web framework for building application programming </a:t>
            </a:r>
            <a:r>
              <a:rPr lang="en-US" dirty="0" smtClean="0">
                <a:solidFill>
                  <a:srgbClr val="4D5156"/>
                </a:solidFill>
                <a:latin typeface="arial" panose="020B0604020202020204" pitchFamily="34" charset="0"/>
              </a:rPr>
              <a:t>interfaces (APIs)</a:t>
            </a:r>
            <a:endParaRPr lang="en-US" dirty="0">
              <a:solidFill>
                <a:srgbClr val="4D5156"/>
              </a:solidFill>
              <a:latin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16" y="2952675"/>
            <a:ext cx="6176257" cy="307362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H="1" flipV="1">
            <a:off x="7704667" y="3124200"/>
            <a:ext cx="838200" cy="93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8542867" y="2969608"/>
            <a:ext cx="211666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all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requested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7857068" y="3725205"/>
            <a:ext cx="1744133" cy="1303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3962401" y="63133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STREAMLIT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4077"/>
          </a:xfrm>
        </p:spPr>
        <p:txBody>
          <a:bodyPr/>
          <a:lstStyle/>
          <a:p>
            <a:r>
              <a:rPr lang="fr-FR" b="1" dirty="0" smtClean="0"/>
              <a:t>Dashboard </a:t>
            </a:r>
            <a:r>
              <a:rPr lang="fr-FR" sz="2000" b="1" dirty="0" smtClean="0"/>
              <a:t>via</a:t>
            </a:r>
            <a:r>
              <a:rPr lang="fr-FR" b="1" dirty="0" smtClean="0"/>
              <a:t> </a:t>
            </a:r>
            <a:r>
              <a:rPr lang="fr-FR" b="1" dirty="0" err="1" smtClean="0"/>
              <a:t>Streamlit</a:t>
            </a:r>
            <a:endParaRPr lang="en-US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12099" b="5555"/>
          <a:stretch/>
        </p:blipFill>
        <p:spPr>
          <a:xfrm>
            <a:off x="1147550" y="1587500"/>
            <a:ext cx="1011734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77333" y="1741490"/>
            <a:ext cx="10819342" cy="856054"/>
          </a:xfrm>
        </p:spPr>
        <p:txBody>
          <a:bodyPr>
            <a:normAutofit/>
          </a:bodyPr>
          <a:lstStyle/>
          <a:p>
            <a:pPr marL="342900" indent="-342900" defTabSz="457200"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Prêt à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dépenser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institution that give loans to people with insufficient or non-existent credit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77333" y="4497386"/>
            <a:ext cx="11228917" cy="213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MISSION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default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of an interactive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on a cloud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Be as transparent as possible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1187294120"/>
              </p:ext>
            </p:extLst>
          </p:nvPr>
        </p:nvGraphicFramePr>
        <p:xfrm>
          <a:off x="2381250" y="2892819"/>
          <a:ext cx="8128000" cy="58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Diagramme 22"/>
          <p:cNvGraphicFramePr/>
          <p:nvPr>
            <p:extLst>
              <p:ext uri="{D42A27DB-BD31-4B8C-83A1-F6EECF244321}">
                <p14:modId xmlns:p14="http://schemas.microsoft.com/office/powerpoint/2010/main" val="821649860"/>
              </p:ext>
            </p:extLst>
          </p:nvPr>
        </p:nvGraphicFramePr>
        <p:xfrm>
          <a:off x="2308270" y="3656004"/>
          <a:ext cx="8128000" cy="58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4" name="ZoneTexte 23"/>
          <p:cNvSpPr txBox="1"/>
          <p:nvPr/>
        </p:nvSpPr>
        <p:spPr>
          <a:xfrm>
            <a:off x="936671" y="315465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risks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936671" y="2990849"/>
            <a:ext cx="1292180" cy="109008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95933"/>
          </a:xfrm>
        </p:spPr>
        <p:txBody>
          <a:bodyPr/>
          <a:lstStyle/>
          <a:p>
            <a:r>
              <a:rPr lang="fr-FR" b="1" dirty="0" smtClean="0"/>
              <a:t>Dashboard </a:t>
            </a:r>
            <a:r>
              <a:rPr lang="fr-FR" sz="2000" b="1" dirty="0" smtClean="0"/>
              <a:t>via</a:t>
            </a:r>
            <a:r>
              <a:rPr lang="fr-FR" b="1" dirty="0" smtClean="0"/>
              <a:t> </a:t>
            </a:r>
            <a:r>
              <a:rPr lang="fr-FR" b="1" dirty="0" err="1" smtClean="0"/>
              <a:t>Streamlit</a:t>
            </a:r>
            <a:endParaRPr lang="en-US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92" y="2476500"/>
            <a:ext cx="8512110" cy="41273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8414" b="76592"/>
          <a:stretch/>
        </p:blipFill>
        <p:spPr>
          <a:xfrm>
            <a:off x="4057650" y="1498551"/>
            <a:ext cx="6136502" cy="9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66521" y="990600"/>
            <a:ext cx="3827559" cy="643468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202267" y="1698451"/>
            <a:ext cx="612443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model for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Use of an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banking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efficient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on cloud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plateform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– front end &amp; back end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Cvdfvbdfvbdfvdsf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fdgvdfsbvdfvbdfsv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829732" y="3932659"/>
            <a:ext cx="3810001" cy="643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02267" y="4770860"/>
            <a:ext cx="8817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FN &amp; FP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management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banking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Full range model tests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enhancements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under-sampling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/over-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9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6275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OVERALL PROCESS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181816" y="2314570"/>
            <a:ext cx="2330637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distribution</a:t>
            </a: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Duplicates</a:t>
            </a: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Erroneous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Nan values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6398408" y="2314574"/>
            <a:ext cx="2500060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benchmark - no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Optuna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9096376" y="2314575"/>
            <a:ext cx="2543174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for ML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framework for building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application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plateform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821723" y="2314571"/>
            <a:ext cx="2373391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Aggregatio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(min, max,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ratios…)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Memory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Imputation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BorutaPy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015362314"/>
              </p:ext>
            </p:extLst>
          </p:nvPr>
        </p:nvGraphicFramePr>
        <p:xfrm>
          <a:off x="991658" y="1524000"/>
          <a:ext cx="10714567" cy="55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151" y="2429490"/>
            <a:ext cx="1149132" cy="63289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720" y="3603034"/>
            <a:ext cx="1897993" cy="47371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0930" y="4678016"/>
            <a:ext cx="1989572" cy="6295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42942" y="6153145"/>
            <a:ext cx="199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Rishabhrao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082210" y="6153145"/>
            <a:ext cx="199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Aguiar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7060" y="375358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191660" y="3725337"/>
            <a:ext cx="774598" cy="7338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15"/>
          <p:cNvCxnSpPr>
            <a:endCxn id="5" idx="0"/>
          </p:cNvCxnSpPr>
          <p:nvPr/>
        </p:nvCxnSpPr>
        <p:spPr>
          <a:xfrm flipH="1">
            <a:off x="578959" y="3062388"/>
            <a:ext cx="5241" cy="66294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84200" y="3062388"/>
            <a:ext cx="597616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4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19758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38451" y="2009775"/>
            <a:ext cx="264795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application_train.csv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(307511/122)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5581649" y="2009775"/>
            <a:ext cx="2505075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pplication_test.csv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(48744/121)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7055643" y="3162300"/>
            <a:ext cx="298430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previous_application.csv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(1670214/37)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619125" y="3495675"/>
            <a:ext cx="1685925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bureau.csv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(1716428/17)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810625" y="4281485"/>
            <a:ext cx="304800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Instalments_payment.csv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(13605401/8)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5133975" y="4281485"/>
            <a:ext cx="304800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POS_CASH_balance.csv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(10001358/8)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7055642" y="5667375"/>
            <a:ext cx="3117057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Credit_card_balance.csv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(3840312/23)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57159" y="5162550"/>
            <a:ext cx="2614019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bureau_balance.csv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(27299925/3)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647950" y="1924050"/>
            <a:ext cx="5667375" cy="676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439463" y="4058480"/>
            <a:ext cx="1410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data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institutions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75803" y="5663923"/>
            <a:ext cx="1100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956004" y="3142650"/>
            <a:ext cx="20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data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client’s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114925" y="5801194"/>
            <a:ext cx="20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of 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002410" y="4809883"/>
            <a:ext cx="20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client’s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039943" y="4809883"/>
            <a:ext cx="200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instalment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credits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1462087" y="2912027"/>
            <a:ext cx="9291638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endCxn id="7" idx="0"/>
          </p:cNvCxnSpPr>
          <p:nvPr/>
        </p:nvCxnSpPr>
        <p:spPr>
          <a:xfrm>
            <a:off x="1462087" y="2912028"/>
            <a:ext cx="1" cy="5836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7" idx="2"/>
            <a:endCxn id="11" idx="0"/>
          </p:cNvCxnSpPr>
          <p:nvPr/>
        </p:nvCxnSpPr>
        <p:spPr>
          <a:xfrm>
            <a:off x="1462088" y="4000500"/>
            <a:ext cx="2081" cy="116205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8579643" y="2912027"/>
            <a:ext cx="0" cy="25027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endCxn id="10" idx="0"/>
          </p:cNvCxnSpPr>
          <p:nvPr/>
        </p:nvCxnSpPr>
        <p:spPr>
          <a:xfrm>
            <a:off x="8579643" y="3667125"/>
            <a:ext cx="34528" cy="200025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6" idx="1"/>
          </p:cNvCxnSpPr>
          <p:nvPr/>
        </p:nvCxnSpPr>
        <p:spPr>
          <a:xfrm flipH="1">
            <a:off x="6286501" y="3414713"/>
            <a:ext cx="76914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6296025" y="3439115"/>
            <a:ext cx="0" cy="84118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>
            <a:off x="9383313" y="3667125"/>
            <a:ext cx="8337" cy="59816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10753725" y="2921911"/>
            <a:ext cx="28575" cy="13433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>
            <a:off x="5548312" y="2600325"/>
            <a:ext cx="1" cy="31170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à coins arrondis 43"/>
          <p:cNvSpPr/>
          <p:nvPr/>
        </p:nvSpPr>
        <p:spPr>
          <a:xfrm>
            <a:off x="100009" y="3382207"/>
            <a:ext cx="2738441" cy="302038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4932485" y="3025251"/>
            <a:ext cx="7097590" cy="35374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9490398" y="2398694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Prêt a </a:t>
            </a:r>
            <a:r>
              <a:rPr lang="fr-FR" sz="20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1584743" y="3005439"/>
            <a:ext cx="2318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r-FR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institutions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25953" y="2540720"/>
            <a:ext cx="908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62608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7252" y="1845736"/>
            <a:ext cx="443583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Nan values, duplicates,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Imputation by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 types,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Correlated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983" y="2895626"/>
            <a:ext cx="2743797" cy="183609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30983" y="2569011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0: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repay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591894" y="3512512"/>
            <a:ext cx="2515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249100" y="4811748"/>
            <a:ext cx="5602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fr-FR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24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Imbalanced</a:t>
            </a:r>
            <a:r>
              <a:rPr lang="fr-FR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 flipV="1">
            <a:off x="10990385" y="4251176"/>
            <a:ext cx="8792" cy="9099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0280094" y="518278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Minority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792757" y="1979431"/>
            <a:ext cx="0" cy="5707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930983" y="161009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Majority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èche courbée vers la droite 18"/>
          <p:cNvSpPr/>
          <p:nvPr/>
        </p:nvSpPr>
        <p:spPr>
          <a:xfrm rot="18776597">
            <a:off x="2000120" y="4411570"/>
            <a:ext cx="560832" cy="1262023"/>
          </a:xfrm>
          <a:prstGeom prst="curved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5757771"/>
            <a:ext cx="7687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55555"/>
                </a:solidFill>
                <a:latin typeface="Helvetica Neue"/>
              </a:rPr>
              <a:t>Modeling challenge: </a:t>
            </a:r>
            <a:r>
              <a:rPr lang="en-US" dirty="0" smtClean="0">
                <a:solidFill>
                  <a:srgbClr val="555555"/>
                </a:solidFill>
                <a:latin typeface="Helvetica Neue"/>
              </a:rPr>
              <a:t>Most ML classification algorithms were 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designed around the assumption of an equal number of examples for each class.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62151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493370" y="2030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Boruta </a:t>
            </a:r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3462" y="2499082"/>
            <a:ext cx="4075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relevant feature selection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features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carrying information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usable for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8372471" y="3793253"/>
            <a:ext cx="2277207" cy="545123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633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8372470" y="4917825"/>
            <a:ext cx="2277207" cy="545123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87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343666" y="444343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Boruta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9100038" y="4443434"/>
            <a:ext cx="0" cy="3835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959970" y="5576141"/>
            <a:ext cx="4075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Train model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Reduce complexity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over-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fitting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788162" y="387384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Full model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0788162" y="500572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Ltd model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40895" y="1634773"/>
            <a:ext cx="69107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Support of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Aguiar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following key ideas were used: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(min, max,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Divide or subtract important features to get rates (like annuity and income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specific features for Active credits and Closed credits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specific features for Approved and Refused applications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One-hot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encoding for categorical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Merge datasets using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SK_ID_CURR key (except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bureau_balance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of 633 </a:t>
            </a:r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1178169" y="6009249"/>
            <a:ext cx="764931" cy="422031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2781424"/>
            <a:ext cx="10364451" cy="1596177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038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Imbalanced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85" y="3935975"/>
            <a:ext cx="2743797" cy="17761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80" y="1840549"/>
            <a:ext cx="2743797" cy="1836097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847839" y="3971029"/>
            <a:ext cx="7265638" cy="158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Balance of the class distribution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Duplicates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 from the minority class in the training dataset prior to fitting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68389" y="6019288"/>
            <a:ext cx="11187739" cy="65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LGBM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« 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 »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- 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automatically assigns the class weights inversely proportional to their respective frequencies.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569" y="4863214"/>
            <a:ext cx="3116865" cy="8181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027085" y="154950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0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60049" y="2589320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81846" y="1960583"/>
            <a:ext cx="7265638" cy="114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Classes not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represented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equally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poor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specifically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minority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4280711" y="3368728"/>
            <a:ext cx="4522856" cy="48009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Tactics to Combat Imbalanced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fr-FR" sz="2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341151" y="1971350"/>
            <a:ext cx="5587482" cy="2477298"/>
            <a:chOff x="4796872" y="3251201"/>
            <a:chExt cx="5587482" cy="2477298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6872" y="3251201"/>
              <a:ext cx="5587482" cy="2477298"/>
            </a:xfrm>
            <a:prstGeom prst="rect">
              <a:avLst/>
            </a:prstGeom>
          </p:spPr>
        </p:pic>
        <p:cxnSp>
          <p:nvCxnSpPr>
            <p:cNvPr id="6" name="Connecteur droit 5"/>
            <p:cNvCxnSpPr/>
            <p:nvPr/>
          </p:nvCxnSpPr>
          <p:spPr>
            <a:xfrm flipV="1">
              <a:off x="9194800" y="3903133"/>
              <a:ext cx="1189554" cy="84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 flipV="1">
              <a:off x="6401059" y="3674533"/>
              <a:ext cx="423074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8135249" y="4131734"/>
              <a:ext cx="43301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ZoneTexte 9"/>
          <p:cNvSpPr txBox="1"/>
          <p:nvPr/>
        </p:nvSpPr>
        <p:spPr>
          <a:xfrm>
            <a:off x="6418386" y="2161617"/>
            <a:ext cx="50985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Investigation of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ala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Pycaret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Gross model – No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hyperoptimization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evaluated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Consideration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ifferent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lèche droite rayée 2"/>
          <p:cNvSpPr/>
          <p:nvPr/>
        </p:nvSpPr>
        <p:spPr>
          <a:xfrm>
            <a:off x="1174741" y="5083567"/>
            <a:ext cx="982134" cy="558800"/>
          </a:xfrm>
          <a:prstGeom prst="strip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2455333" y="5178301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LGBMClassifier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Ronds dans l’eau</Template>
  <TotalTime>6825</TotalTime>
  <Words>1023</Words>
  <Application>Microsoft Office PowerPoint</Application>
  <PresentationFormat>Grand écran</PresentationFormat>
  <Paragraphs>266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Arial</vt:lpstr>
      <vt:lpstr>Arial</vt:lpstr>
      <vt:lpstr>Calibri</vt:lpstr>
      <vt:lpstr>Cambria Math</vt:lpstr>
      <vt:lpstr>Helvetica Neue</vt:lpstr>
      <vt:lpstr>Tw Cen MT</vt:lpstr>
      <vt:lpstr>Wingdings</vt:lpstr>
      <vt:lpstr>Wingdings 3</vt:lpstr>
      <vt:lpstr>Ronds dans l’eau</vt:lpstr>
      <vt:lpstr>OC – Project 7   Scoring model Implementation</vt:lpstr>
      <vt:lpstr>Problem overview</vt:lpstr>
      <vt:lpstr>OVERALL PROCESS</vt:lpstr>
      <vt:lpstr>DATASETs OVERVIEW</vt:lpstr>
      <vt:lpstr>Data Analysis</vt:lpstr>
      <vt:lpstr>Feature ENGineering &amp; selection</vt:lpstr>
      <vt:lpstr>MODELING</vt:lpstr>
      <vt:lpstr>Imbalanced classification</vt:lpstr>
      <vt:lpstr>Model selection – no optimization</vt:lpstr>
      <vt:lpstr>Modeling – Adapted metric</vt:lpstr>
      <vt:lpstr>Best model</vt:lpstr>
      <vt:lpstr>Cost function</vt:lpstr>
      <vt:lpstr>MODELING – custom metric impact</vt:lpstr>
      <vt:lpstr>MODEL INTERPRetability</vt:lpstr>
      <vt:lpstr>LOCAl interpretability ExAMPLE</vt:lpstr>
      <vt:lpstr>DEPLOYMENT</vt:lpstr>
      <vt:lpstr>Deployment with Heroku</vt:lpstr>
      <vt:lpstr>Backend FastAPI</vt:lpstr>
      <vt:lpstr>Dashboard via Streamlit</vt:lpstr>
      <vt:lpstr>Dashboard via Streamlit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Scoring model implementation</dc:title>
  <dc:creator>H7O</dc:creator>
  <cp:lastModifiedBy>H7O</cp:lastModifiedBy>
  <cp:revision>122</cp:revision>
  <dcterms:created xsi:type="dcterms:W3CDTF">2022-03-05T19:25:35Z</dcterms:created>
  <dcterms:modified xsi:type="dcterms:W3CDTF">2022-03-12T15:58:43Z</dcterms:modified>
</cp:coreProperties>
</file>